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81" r:id="rId3"/>
    <p:sldId id="287" r:id="rId4"/>
    <p:sldId id="283" r:id="rId5"/>
    <p:sldId id="286" r:id="rId6"/>
    <p:sldId id="290" r:id="rId7"/>
    <p:sldId id="288" r:id="rId8"/>
    <p:sldId id="258" r:id="rId9"/>
    <p:sldId id="300" r:id="rId10"/>
    <p:sldId id="301" r:id="rId11"/>
    <p:sldId id="302" r:id="rId12"/>
    <p:sldId id="260" r:id="rId13"/>
    <p:sldId id="296" r:id="rId14"/>
    <p:sldId id="261" r:id="rId15"/>
    <p:sldId id="273" r:id="rId16"/>
    <p:sldId id="274" r:id="rId17"/>
    <p:sldId id="275" r:id="rId18"/>
    <p:sldId id="317" r:id="rId19"/>
    <p:sldId id="321" r:id="rId20"/>
    <p:sldId id="320" r:id="rId21"/>
    <p:sldId id="324" r:id="rId22"/>
    <p:sldId id="323" r:id="rId23"/>
    <p:sldId id="326" r:id="rId24"/>
    <p:sldId id="265" r:id="rId25"/>
    <p:sldId id="266" r:id="rId26"/>
    <p:sldId id="268" r:id="rId27"/>
    <p:sldId id="32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1"/>
    <p:restoredTop sz="85635"/>
  </p:normalViewPr>
  <p:slideViewPr>
    <p:cSldViewPr snapToGrid="0" snapToObjects="1">
      <p:cViewPr>
        <p:scale>
          <a:sx n="100" d="100"/>
          <a:sy n="100" d="100"/>
        </p:scale>
        <p:origin x="888" y="3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2EA96-AD7E-3042-9C29-AFC70CEB81FC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CDF69-ED0C-1D48-813D-F4E26EB7C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71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3CC30-C3C2-AF43-916E-99DAA8608C00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EE20E-CECB-A04D-ABD8-BF5FDE8B9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1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E3CD7-C115-8946-8E55-F020F55E26B4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12A5-338C-4345-830E-57F14E2EAE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E3CD7-C115-8946-8E55-F020F55E26B4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12A5-338C-4345-830E-57F14E2EAE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E3CD7-C115-8946-8E55-F020F55E26B4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12A5-338C-4345-830E-57F14E2EAE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E3CD7-C115-8946-8E55-F020F55E26B4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12A5-338C-4345-830E-57F14E2EAE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E3CD7-C115-8946-8E55-F020F55E26B4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12A5-338C-4345-830E-57F14E2EAE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E3CD7-C115-8946-8E55-F020F55E26B4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12A5-338C-4345-830E-57F14E2EAE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E3CD7-C115-8946-8E55-F020F55E26B4}" type="datetimeFigureOut">
              <a:rPr lang="en-US" smtClean="0"/>
              <a:t>2/8/17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12A5-338C-4345-830E-57F14E2EAE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E3CD7-C115-8946-8E55-F020F55E26B4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12A5-338C-4345-830E-57F14E2EAE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E3CD7-C115-8946-8E55-F020F55E26B4}" type="datetimeFigureOut">
              <a:rPr lang="en-US" smtClean="0"/>
              <a:t>2/8/17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12A5-338C-4345-830E-57F14E2EAE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E3CD7-C115-8946-8E55-F020F55E26B4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12A5-338C-4345-830E-57F14E2EAE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E3CD7-C115-8946-8E55-F020F55E26B4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12A5-338C-4345-830E-57F14E2EAE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E3CD7-C115-8946-8E55-F020F55E26B4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012A5-338C-4345-830E-57F14E2EA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097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6" Type="http://schemas.openxmlformats.org/officeDocument/2006/relationships/image" Target="../media/image35.tiff"/><Relationship Id="rId7" Type="http://schemas.openxmlformats.org/officeDocument/2006/relationships/image" Target="../media/image36.tiff"/><Relationship Id="rId8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360" y="57150"/>
            <a:ext cx="11918730" cy="1677057"/>
          </a:xfrm>
        </p:spPr>
        <p:txBody>
          <a:bodyPr>
            <a:noAutofit/>
          </a:bodyPr>
          <a:lstStyle/>
          <a:p>
            <a:pPr algn="l"/>
            <a:r>
              <a:rPr lang="en-US" sz="8800" b="1" dirty="0"/>
              <a:t>Tracking News Topics </a:t>
            </a:r>
            <a:r>
              <a:rPr lang="en-US" sz="8800" b="1" dirty="0" smtClean="0"/>
              <a:t>with</a:t>
            </a:r>
            <a:endParaRPr lang="en-US" sz="8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80" y="5267288"/>
            <a:ext cx="6282887" cy="12038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931" y="1785688"/>
            <a:ext cx="2195587" cy="17015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73270" y="3538749"/>
            <a:ext cx="11918730" cy="1677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 smtClean="0"/>
              <a:t>and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63125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299" y="114300"/>
            <a:ext cx="7335815" cy="62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16" y="228600"/>
            <a:ext cx="10506784" cy="3868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1" y="4446518"/>
            <a:ext cx="3035299" cy="2132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16" y="4279900"/>
            <a:ext cx="603699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8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1" y="98858"/>
            <a:ext cx="11675290" cy="1325563"/>
          </a:xfrm>
        </p:spPr>
        <p:txBody>
          <a:bodyPr/>
          <a:lstStyle/>
          <a:p>
            <a:r>
              <a:rPr lang="en-US" dirty="0" smtClean="0"/>
              <a:t>An RSS aggregator continuously gathers health care </a:t>
            </a:r>
            <a:r>
              <a:rPr lang="en-US" baseline="0" dirty="0" smtClean="0"/>
              <a:t>news stories from ~100</a:t>
            </a:r>
            <a:r>
              <a:rPr lang="en-US" dirty="0" smtClean="0"/>
              <a:t> sources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" y="1703909"/>
            <a:ext cx="5823285" cy="44998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591" y="1473495"/>
            <a:ext cx="5649401" cy="5154091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438233" y="4826000"/>
            <a:ext cx="2655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&gt;</a:t>
            </a:r>
            <a:r>
              <a:rPr lang="en-US" sz="2800" dirty="0" smtClean="0"/>
              <a:t>16,000 </a:t>
            </a:r>
            <a:r>
              <a:rPr lang="en-US" sz="2800" dirty="0" smtClean="0"/>
              <a:t>stories!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094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 smtClean="0"/>
              <a:t>How can we do this?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78286"/>
            <a:ext cx="10515600" cy="35645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4400" baseline="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– collect news stories</a:t>
            </a:r>
            <a:r>
              <a:rPr lang="en-US" sz="4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about health care</a:t>
            </a:r>
          </a:p>
          <a:p>
            <a:pPr marL="0" indent="0">
              <a:buNone/>
            </a:pPr>
            <a:r>
              <a:rPr lang="en-US" sz="4400" baseline="0" dirty="0" smtClean="0"/>
              <a:t>2 – figure</a:t>
            </a:r>
            <a:r>
              <a:rPr lang="en-US" sz="4400" dirty="0" smtClean="0"/>
              <a:t> out what stories are talking about</a:t>
            </a:r>
            <a:endParaRPr lang="en-US" sz="440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8023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134" y="17693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Natural language processing identifies topics being discussed in each news article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9" y="1660126"/>
            <a:ext cx="7579226" cy="4670918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255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134" y="176939"/>
            <a:ext cx="10515600" cy="1325563"/>
          </a:xfrm>
        </p:spPr>
        <p:txBody>
          <a:bodyPr/>
          <a:lstStyle/>
          <a:p>
            <a:r>
              <a:rPr lang="en-US" dirty="0" smtClean="0"/>
              <a:t>Let’s walk through an illustrative example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8" b="2703"/>
          <a:stretch/>
        </p:blipFill>
        <p:spPr>
          <a:xfrm>
            <a:off x="2023891" y="1820636"/>
            <a:ext cx="8702843" cy="4349897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6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134" y="17693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News </a:t>
            </a:r>
            <a:r>
              <a:rPr lang="en-US" dirty="0"/>
              <a:t>story headline and summary text is submitted to Open Calais API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8" b="2703"/>
          <a:stretch/>
        </p:blipFill>
        <p:spPr>
          <a:xfrm>
            <a:off x="211134" y="1607618"/>
            <a:ext cx="3109582" cy="1554246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80" y="1586204"/>
            <a:ext cx="8114688" cy="4902464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6641432" y="2614863"/>
            <a:ext cx="5165557" cy="18929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134" y="17693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Associated tags are retrieved and stored in database for further analysis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8" b="2703"/>
          <a:stretch/>
        </p:blipFill>
        <p:spPr>
          <a:xfrm>
            <a:off x="211134" y="1607618"/>
            <a:ext cx="3109582" cy="1554246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80" y="1586204"/>
            <a:ext cx="8114688" cy="4902464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836681" y="3657600"/>
            <a:ext cx="2532036" cy="28310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0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330200"/>
            <a:ext cx="9969500" cy="443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92814"/>
            <a:ext cx="4171950" cy="101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4942805"/>
            <a:ext cx="5029806" cy="191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68" y="203200"/>
            <a:ext cx="8357339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3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" y="-6"/>
            <a:ext cx="12230161" cy="3279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" y="2144110"/>
            <a:ext cx="12230161" cy="471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9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 smtClean="0"/>
              <a:t>How can we do this?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78286"/>
            <a:ext cx="10515600" cy="35645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4400" baseline="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– collect news stories</a:t>
            </a:r>
            <a:r>
              <a:rPr lang="en-US" sz="4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about health care</a:t>
            </a:r>
          </a:p>
          <a:p>
            <a:pPr marL="0" indent="0">
              <a:buNone/>
            </a:pPr>
            <a:r>
              <a:rPr lang="en-US" sz="4400" baseline="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2 – figure</a:t>
            </a:r>
            <a:r>
              <a:rPr lang="en-US" sz="4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out what stories are talking about</a:t>
            </a:r>
          </a:p>
          <a:p>
            <a:pPr marL="0" indent="0">
              <a:buNone/>
            </a:pPr>
            <a:r>
              <a:rPr lang="en-US" sz="4400" dirty="0"/>
              <a:t>3 – identify common themes among </a:t>
            </a:r>
            <a:r>
              <a:rPr lang="en-US" sz="4400" dirty="0" smtClean="0"/>
              <a:t>tags</a:t>
            </a:r>
            <a:endParaRPr lang="en-US" sz="4400" dirty="0"/>
          </a:p>
          <a:p>
            <a:pPr marL="0" indent="0">
              <a:buNone/>
            </a:pPr>
            <a:endParaRPr lang="en-US" sz="440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89092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0" y="107903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err="1" smtClean="0"/>
              <a:t>Jaccard</a:t>
            </a:r>
            <a:r>
              <a:rPr lang="en-US" sz="4800" dirty="0" smtClean="0"/>
              <a:t> index is used to compute “distance” between tags to allow for clustering into topics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2103999"/>
            <a:ext cx="7167556" cy="396660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932356" y="4216916"/>
            <a:ext cx="4060153" cy="1268447"/>
            <a:chOff x="7980482" y="5253047"/>
            <a:chExt cx="4060153" cy="12684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0482" y="5276894"/>
              <a:ext cx="1625600" cy="1244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15035" y="5253047"/>
              <a:ext cx="1625600" cy="1244600"/>
            </a:xfrm>
            <a:prstGeom prst="rect">
              <a:avLst/>
            </a:prstGeom>
          </p:spPr>
        </p:pic>
        <p:sp>
          <p:nvSpPr>
            <p:cNvPr id="10" name="Division 9"/>
            <p:cNvSpPr/>
            <p:nvPr/>
          </p:nvSpPr>
          <p:spPr>
            <a:xfrm>
              <a:off x="9641305" y="5354251"/>
              <a:ext cx="787584" cy="1051032"/>
            </a:xfrm>
            <a:prstGeom prst="mathDivide">
              <a:avLst>
                <a:gd name="adj1" fmla="val 12974"/>
                <a:gd name="adj2" fmla="val 5880"/>
                <a:gd name="adj3" fmla="val 824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804020" y="2812008"/>
                <a:ext cx="4236615" cy="11562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 ∩</m:t>
                          </m:r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 ∪</m:t>
                          </m:r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020" y="2812008"/>
                <a:ext cx="4236615" cy="11562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6" y="406400"/>
            <a:ext cx="6063049" cy="584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100" y="246787"/>
            <a:ext cx="5549900" cy="678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303889"/>
            <a:ext cx="5709850" cy="66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627" y="2347734"/>
            <a:ext cx="2920831" cy="753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800" y="3479942"/>
            <a:ext cx="4499658" cy="875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0" y="4733775"/>
            <a:ext cx="5854699" cy="7455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969" y="5857806"/>
            <a:ext cx="5953124" cy="75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6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 smtClean="0"/>
              <a:t>How can we do this?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78286"/>
            <a:ext cx="10515600" cy="35645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4400" baseline="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– collect news stories</a:t>
            </a:r>
            <a:r>
              <a:rPr lang="en-US" sz="4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about health care</a:t>
            </a:r>
          </a:p>
          <a:p>
            <a:pPr marL="0" indent="0">
              <a:buNone/>
            </a:pPr>
            <a:r>
              <a:rPr lang="en-US" sz="4400" baseline="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2 – figure</a:t>
            </a:r>
            <a:r>
              <a:rPr lang="en-US" sz="4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out what stories are talking about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3 – identify common themes among topics</a:t>
            </a:r>
          </a:p>
          <a:p>
            <a:pPr marL="0" indent="0">
              <a:buNone/>
            </a:pPr>
            <a:r>
              <a:rPr lang="en-US" sz="4400" dirty="0"/>
              <a:t>4 – monitor how themes change over time</a:t>
            </a:r>
          </a:p>
          <a:p>
            <a:pPr marL="0" indent="0">
              <a:buNone/>
            </a:pPr>
            <a:endParaRPr lang="en-US" sz="4400" dirty="0" smtClean="0"/>
          </a:p>
          <a:p>
            <a:pPr marL="0" indent="0">
              <a:buNone/>
            </a:pPr>
            <a:endParaRPr lang="en-US" sz="440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5565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0"/>
          <a:stretch/>
        </p:blipFill>
        <p:spPr>
          <a:xfrm>
            <a:off x="2389508" y="1536699"/>
            <a:ext cx="7144370" cy="4741109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102" y="-19556"/>
            <a:ext cx="11416004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Popularity of selected topics is tracked longitudinally on Shiny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1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78" y="1802784"/>
            <a:ext cx="7256379" cy="4184122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102" y="-19556"/>
            <a:ext cx="1213789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Recent stories associated with each topic are given along with indication of whether popularity is up or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10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" y="-31115"/>
            <a:ext cx="10515600" cy="1325563"/>
          </a:xfrm>
        </p:spPr>
        <p:txBody>
          <a:bodyPr/>
          <a:lstStyle/>
          <a:p>
            <a:r>
              <a:rPr lang="en-US" dirty="0" smtClean="0"/>
              <a:t>Clicking on topic allows for interrogation of time series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989" y="865919"/>
            <a:ext cx="6941991" cy="5502797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841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72" y="1700935"/>
            <a:ext cx="5405118" cy="3860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180" y="1871163"/>
            <a:ext cx="3576320" cy="3520345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174625" cmpd="thinThick">
            <a:solidFill>
              <a:schemeClr val="bg1">
                <a:lumMod val="65000"/>
                <a:lumOff val="3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83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740" y="3216159"/>
            <a:ext cx="5361270" cy="3225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265" y="603014"/>
            <a:ext cx="5328745" cy="2095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24" y="0"/>
            <a:ext cx="5700986" cy="2357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23" y="3288725"/>
            <a:ext cx="4893788" cy="2023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724" y="6243145"/>
            <a:ext cx="6044809" cy="3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1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8" y="677918"/>
            <a:ext cx="11713102" cy="57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3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68" y="1056288"/>
            <a:ext cx="4959662" cy="4745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996" y="465082"/>
            <a:ext cx="5278415" cy="59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1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1222192"/>
            <a:ext cx="3009900" cy="20179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222192"/>
            <a:ext cx="3009900" cy="20179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300" y="1222192"/>
            <a:ext cx="3009900" cy="20179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3546292"/>
            <a:ext cx="3009900" cy="20179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3546292"/>
            <a:ext cx="3009900" cy="20179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300" y="3546292"/>
            <a:ext cx="3009900" cy="201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3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224" y="464107"/>
            <a:ext cx="4791841" cy="557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 smtClean="0"/>
              <a:t>How can we do this?</a:t>
            </a:r>
            <a:endParaRPr lang="en-US" sz="8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0" y="1690688"/>
            <a:ext cx="50673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 smtClean="0"/>
              <a:t>How can we do this?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78286"/>
            <a:ext cx="10515600" cy="35645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/>
              <a:t>1</a:t>
            </a:r>
            <a:r>
              <a:rPr lang="en-US" sz="4400" baseline="0" dirty="0" smtClean="0"/>
              <a:t> – collect news stories</a:t>
            </a:r>
            <a:r>
              <a:rPr lang="en-US" sz="4400" dirty="0" smtClean="0"/>
              <a:t> about health care</a:t>
            </a:r>
          </a:p>
          <a:p>
            <a:pPr marL="0" indent="0">
              <a:buNone/>
            </a:pPr>
            <a:endParaRPr lang="en-US" sz="440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488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1059</TotalTime>
  <Words>230</Words>
  <Application>Microsoft Macintosh PowerPoint</Application>
  <PresentationFormat>Widescreen</PresentationFormat>
  <Paragraphs>29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Calibri Light</vt:lpstr>
      <vt:lpstr>Cambria Math</vt:lpstr>
      <vt:lpstr>Arial</vt:lpstr>
      <vt:lpstr>Office Theme</vt:lpstr>
      <vt:lpstr>Tracking News Topics with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can we do this?</vt:lpstr>
      <vt:lpstr>How can we do this?</vt:lpstr>
      <vt:lpstr>PowerPoint Presentation</vt:lpstr>
      <vt:lpstr>PowerPoint Presentation</vt:lpstr>
      <vt:lpstr>An RSS aggregator continuously gathers health care news stories from ~100 sources</vt:lpstr>
      <vt:lpstr>How can we do this?</vt:lpstr>
      <vt:lpstr>Natural language processing identifies topics being discussed in each news article</vt:lpstr>
      <vt:lpstr>Let’s walk through an illustrative example</vt:lpstr>
      <vt:lpstr>News story headline and summary text is submitted to Open Calais API</vt:lpstr>
      <vt:lpstr>Associated tags are retrieved and stored in database for further analysis</vt:lpstr>
      <vt:lpstr>PowerPoint Presentation</vt:lpstr>
      <vt:lpstr>PowerPoint Presentation</vt:lpstr>
      <vt:lpstr>How can we do this?</vt:lpstr>
      <vt:lpstr>PowerPoint Presentation</vt:lpstr>
      <vt:lpstr>PowerPoint Presentation</vt:lpstr>
      <vt:lpstr>How can we do this?</vt:lpstr>
      <vt:lpstr>Popularity of selected topics is tracked longitudinally on Shiny app</vt:lpstr>
      <vt:lpstr>Recent stories associated with each topic are given along with indication of whether popularity is up or down</vt:lpstr>
      <vt:lpstr>Clicking on topic allows for interrogation of time series</vt:lpstr>
      <vt:lpstr>Questions?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Taking the pulse of healthcare with </dc:title>
  <dc:creator>ASB001</dc:creator>
  <cp:lastModifiedBy>ASB001</cp:lastModifiedBy>
  <cp:revision>196</cp:revision>
  <dcterms:created xsi:type="dcterms:W3CDTF">2017-01-10T20:27:40Z</dcterms:created>
  <dcterms:modified xsi:type="dcterms:W3CDTF">2017-02-08T23:32:22Z</dcterms:modified>
</cp:coreProperties>
</file>